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0" r:id="rId3"/>
    <p:sldId id="257" r:id="rId4"/>
    <p:sldId id="259" r:id="rId5"/>
    <p:sldId id="311" r:id="rId6"/>
    <p:sldId id="268" r:id="rId7"/>
    <p:sldId id="296" r:id="rId8"/>
    <p:sldId id="297" r:id="rId9"/>
    <p:sldId id="258" r:id="rId10"/>
    <p:sldId id="303" r:id="rId11"/>
    <p:sldId id="304" r:id="rId12"/>
    <p:sldId id="261" r:id="rId13"/>
    <p:sldId id="265" r:id="rId14"/>
    <p:sldId id="312" r:id="rId15"/>
    <p:sldId id="302" r:id="rId16"/>
    <p:sldId id="307" r:id="rId17"/>
    <p:sldId id="308" r:id="rId18"/>
    <p:sldId id="264" r:id="rId19"/>
    <p:sldId id="306" r:id="rId20"/>
    <p:sldId id="380" r:id="rId21"/>
    <p:sldId id="269" r:id="rId22"/>
    <p:sldId id="321" r:id="rId23"/>
    <p:sldId id="271" r:id="rId24"/>
    <p:sldId id="322" r:id="rId25"/>
    <p:sldId id="272" r:id="rId26"/>
    <p:sldId id="266" r:id="rId27"/>
    <p:sldId id="267" r:id="rId28"/>
    <p:sldId id="273" r:id="rId29"/>
    <p:sldId id="310" r:id="rId30"/>
    <p:sldId id="309" r:id="rId31"/>
    <p:sldId id="337" r:id="rId32"/>
    <p:sldId id="274" r:id="rId33"/>
    <p:sldId id="313" r:id="rId34"/>
    <p:sldId id="275" r:id="rId35"/>
    <p:sldId id="361" r:id="rId36"/>
    <p:sldId id="362" r:id="rId37"/>
    <p:sldId id="383" r:id="rId38"/>
    <p:sldId id="381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4" r:id="rId57"/>
    <p:sldId id="344" r:id="rId58"/>
    <p:sldId id="345" r:id="rId59"/>
    <p:sldId id="346" r:id="rId60"/>
    <p:sldId id="348" r:id="rId61"/>
    <p:sldId id="349" r:id="rId62"/>
    <p:sldId id="350" r:id="rId63"/>
    <p:sldId id="351" r:id="rId64"/>
    <p:sldId id="352" r:id="rId65"/>
    <p:sldId id="329" r:id="rId66"/>
    <p:sldId id="355" r:id="rId67"/>
    <p:sldId id="356" r:id="rId68"/>
    <p:sldId id="357" r:id="rId69"/>
    <p:sldId id="358" r:id="rId70"/>
    <p:sldId id="36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61"/>
    <p:restoredTop sz="94697"/>
  </p:normalViewPr>
  <p:slideViewPr>
    <p:cSldViewPr>
      <p:cViewPr varScale="1">
        <p:scale>
          <a:sx n="85" d="100"/>
          <a:sy n="85" d="100"/>
        </p:scale>
        <p:origin x="360" y="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viewProps" Target="viewProps.xml"/><Relationship Id="rId74" Type="http://schemas.openxmlformats.org/officeDocument/2006/relationships/theme" Target="theme/theme1.xml"/><Relationship Id="rId75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1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2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0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2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3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4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F0253-08DA-41E9-AC8D-8A500DBADD4E}" type="datetimeFigureOut">
              <a:rPr lang="en-US" smtClean="0"/>
              <a:t>10/31/17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nodexl.codeplex.com/releases/view/117659" TargetMode="External"/><Relationship Id="rId3" Type="http://schemas.openxmlformats.org/officeDocument/2006/relationships/hyperlink" Target="https://nodexl.codeplex.com/downloads/get/806203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3" Type="http://schemas.openxmlformats.org/officeDocument/2006/relationships/hyperlink" Target="http://www.markhneedham.com/blog/2013/07/19/graph-processing-calculating-betweenness-centrality-for-an-undirected-graph-using-graphstrea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hyperlink" Target="http://www.markhneedham.com/blog/2013/07/19/graph-processing-calculating-betweenness-centrality-for-an-undirected-graph-using-graphstream/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youtube.com/watch?v=pwsImFyc0lE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hyperlink" Target="https://www.youtube.com/watch?feature=player_embedded&amp;v=YmvHzCLP6ug" TargetMode="External"/><Relationship Id="rId1" Type="http://schemas.openxmlformats.org/officeDocument/2006/relationships/video" Target="https://www.youtube.com/embed/YmvHzCLP6ug" TargetMode="External"/><Relationship Id="rId2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NodeXL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nodexl.codeplex.com/releases/view/117659</a:t>
            </a:r>
            <a:endParaRPr lang="en-US" dirty="0" smtClean="0"/>
          </a:p>
          <a:p>
            <a:r>
              <a:rPr lang="en-US" dirty="0" smtClean="0"/>
              <a:t>Download “</a:t>
            </a:r>
            <a:r>
              <a:rPr lang="en-US" dirty="0" smtClean="0">
                <a:hlinkClick r:id="rId3"/>
              </a:rPr>
              <a:t>NodeXLBasicExcelTemplate2014Setup.exe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Install “</a:t>
            </a:r>
            <a:r>
              <a:rPr lang="en-US" dirty="0" err="1" smtClean="0"/>
              <a:t>NodeXL</a:t>
            </a:r>
            <a:r>
              <a:rPr lang="en-US" dirty="0" smtClean="0"/>
              <a:t> Basic”</a:t>
            </a:r>
          </a:p>
          <a:p>
            <a:r>
              <a:rPr lang="en-US" dirty="0" smtClean="0"/>
              <a:t>Running on Windows only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80988"/>
            <a:ext cx="471487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514350"/>
            <a:ext cx="44577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Node-level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In-degree</a:t>
            </a:r>
          </a:p>
          <a:p>
            <a:pPr lvl="1"/>
            <a:r>
              <a:rPr lang="en-US" dirty="0" smtClean="0"/>
              <a:t>Out-degree</a:t>
            </a:r>
          </a:p>
          <a:p>
            <a:pPr lvl="1"/>
            <a:r>
              <a:rPr lang="en-US" dirty="0" smtClean="0"/>
              <a:t>Degree</a:t>
            </a:r>
          </a:p>
          <a:p>
            <a:r>
              <a:rPr lang="en-US" dirty="0" smtClean="0"/>
              <a:t>Centrality</a:t>
            </a:r>
          </a:p>
          <a:p>
            <a:pPr lvl="1"/>
            <a:r>
              <a:rPr lang="en-US" dirty="0" smtClean="0"/>
              <a:t>Betweenness centrality</a:t>
            </a:r>
          </a:p>
          <a:p>
            <a:pPr lvl="1"/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Diane: the popular person (degree 6)</a:t>
            </a:r>
          </a:p>
          <a:p>
            <a:r>
              <a:rPr lang="en-US" dirty="0" smtClean="0"/>
              <a:t>Garth seems to be popular (in-degree 4)</a:t>
            </a:r>
          </a:p>
          <a:p>
            <a:r>
              <a:rPr lang="en-US" dirty="0" smtClean="0"/>
              <a:t>Jane: the least popular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379029" y="4180114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6391261"/>
            <a:ext cx="41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Kites.xlsx and load it on </a:t>
            </a:r>
            <a:r>
              <a:rPr lang="en-US" dirty="0" err="1" smtClean="0"/>
              <a:t>NodeXL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43000"/>
            <a:ext cx="53074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912882"/>
            <a:ext cx="433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7315200" y="55626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9829"/>
            <a:ext cx="788093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measure of how often a given node lies on the shortest path between two other nodes</a:t>
            </a:r>
          </a:p>
          <a:p>
            <a:r>
              <a:rPr lang="en-US" dirty="0" smtClean="0"/>
              <a:t>Nodes in the shortest paths of other nodes have a higher BC</a:t>
            </a:r>
          </a:p>
          <a:p>
            <a:r>
              <a:rPr lang="en-US" dirty="0" smtClean="0"/>
              <a:t>Nodes with high BC are important in terms of communication</a:t>
            </a:r>
          </a:p>
          <a:p>
            <a:r>
              <a:rPr lang="en-US" dirty="0" smtClean="0"/>
              <a:t>“Bridges”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Betweenness centrality</a:t>
            </a:r>
            <a:endParaRPr lang="en-US" dirty="0"/>
          </a:p>
        </p:txBody>
      </p:sp>
      <p:pic>
        <p:nvPicPr>
          <p:cNvPr id="5122" name="Picture 2" descr="Betwee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52790"/>
            <a:ext cx="4762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1514" y="6236064"/>
            <a:ext cx="88609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http://www.markhneedham.com/blog/2013/07/19/graph-processing-calculating-betweenness-centrality-for-an-undirected-graph-using-graphstream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38250" y="2338615"/>
            <a:ext cx="3124200" cy="36933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B: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C: B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D: B, 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E: B, C,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C: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D: 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E: C,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C -&gt; D: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C -&gt; E: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D -&gt; E: None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309342"/>
              </p:ext>
            </p:extLst>
          </p:nvPr>
        </p:nvGraphicFramePr>
        <p:xfrm>
          <a:off x="5257801" y="3213724"/>
          <a:ext cx="3428999" cy="2708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70"/>
                <a:gridCol w="680729"/>
                <a:gridCol w="1828800"/>
              </a:tblGrid>
              <a:tr h="2452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0.333333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5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5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003358" y="2680004"/>
            <a:ext cx="396647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"/>
            <a:r>
              <a:rPr lang="en-US" sz="2400" b="1" dirty="0" smtClean="0">
                <a:solidFill>
                  <a:srgbClr val="000000"/>
                </a:solidFill>
              </a:rPr>
              <a:t>Standardized = BC / (n-1)(n-2)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417638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800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19" y="4176173"/>
            <a:ext cx="1600200" cy="21002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22315"/>
            <a:ext cx="3406151" cy="57541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659745" y="3468605"/>
            <a:ext cx="36153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Betweenness</a:t>
            </a:r>
            <a:r>
              <a:rPr lang="en-US" sz="2800" dirty="0" smtClean="0"/>
              <a:t> Centrality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715000" y="60650"/>
            <a:ext cx="198958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Shortest paths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6375410"/>
            <a:ext cx="8860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http://www.markhneedham.com/blog/2013/07/19/graph-processing-calculating-betweenness-centrality-for-an-undirected-graph-using-graphstream</a:t>
            </a:r>
            <a:r>
              <a:rPr lang="en-US" sz="1200" dirty="0" smtClean="0">
                <a:hlinkClick r:id="rId5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08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Heather: only 3 degree, but … like a “bridge” … high betweenness centrality …</a:t>
            </a:r>
          </a:p>
          <a:p>
            <a:r>
              <a:rPr lang="en-US" dirty="0" smtClean="0"/>
              <a:t> What about Ed, Carol and Jane?</a:t>
            </a:r>
          </a:p>
          <a:p>
            <a:pPr lvl="1"/>
            <a:r>
              <a:rPr lang="en-US" dirty="0" smtClean="0"/>
              <a:t>Removing them causes anything?</a:t>
            </a:r>
          </a:p>
          <a:p>
            <a:pPr lvl="1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53074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7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48" y="5562600"/>
            <a:ext cx="394165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In general, high-degree nodes have high BC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6693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562600" y="4267200"/>
            <a:ext cx="10668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57386" y="5588180"/>
            <a:ext cx="378340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Every shortest path between</a:t>
            </a:r>
          </a:p>
          <a:p>
            <a:r>
              <a:rPr lang="en-US" b="1" dirty="0" smtClean="0"/>
              <a:t>Jane and the other nodes (8 of them) </a:t>
            </a:r>
          </a:p>
          <a:p>
            <a:r>
              <a:rPr lang="en-US" b="1" dirty="0"/>
              <a:t>c</a:t>
            </a:r>
            <a:r>
              <a:rPr lang="en-US" b="1" dirty="0" smtClean="0"/>
              <a:t>ontains Ike. Thus, BC = 8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42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NodeXL</a:t>
            </a:r>
            <a:r>
              <a:rPr lang="en-US" dirty="0" smtClean="0"/>
              <a:t>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Watch this tutorial</a:t>
            </a:r>
          </a:p>
          <a:p>
            <a:r>
              <a:rPr lang="en-US" dirty="0" err="1" smtClean="0"/>
              <a:t>NodeXL</a:t>
            </a:r>
            <a:r>
              <a:rPr lang="en-US" dirty="0" smtClean="0"/>
              <a:t> </a:t>
            </a:r>
            <a:r>
              <a:rPr lang="en-US" dirty="0"/>
              <a:t>Tutorial (part 1 of 3</a:t>
            </a:r>
            <a:r>
              <a:rPr lang="en-US" dirty="0" smtClean="0"/>
              <a:t>) (9 minutes)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www.youtube.com/watch?v=pwsImFyc0lE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0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771"/>
            <a:ext cx="32956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134"/>
            <a:ext cx="512445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Closeness </a:t>
            </a:r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centrality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average shortest distance from one node to the rest</a:t>
            </a:r>
          </a:p>
          <a:p>
            <a:r>
              <a:rPr lang="en-US" dirty="0" smtClean="0"/>
              <a:t>Garth &amp; </a:t>
            </a:r>
            <a:r>
              <a:rPr lang="en-US" dirty="0" err="1" smtClean="0"/>
              <a:t>Fernado</a:t>
            </a:r>
            <a:r>
              <a:rPr lang="en-US" dirty="0" smtClean="0"/>
              <a:t>: information can spread quite fast from them</a:t>
            </a:r>
          </a:p>
          <a:p>
            <a:r>
              <a:rPr lang="en-US" dirty="0" smtClean="0"/>
              <a:t>“Kevin Bacon”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67543"/>
            <a:ext cx="48502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2590800" cy="38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5400000">
            <a:off x="3886200" y="44958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5400000">
            <a:off x="3886200" y="48006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85800"/>
            <a:ext cx="8001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9900" y="685800"/>
            <a:ext cx="2888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0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2</a:t>
            </a:r>
          </a:p>
          <a:p>
            <a:r>
              <a:rPr lang="en-US" sz="1600" dirty="0" smtClean="0"/>
              <a:t>3</a:t>
            </a:r>
          </a:p>
          <a:p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375425" y="263972"/>
            <a:ext cx="48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between </a:t>
            </a:r>
            <a:r>
              <a:rPr lang="en-US" b="1" dirty="0" smtClean="0"/>
              <a:t>Diane</a:t>
            </a:r>
            <a:r>
              <a:rPr lang="en-US" dirty="0" smtClean="0"/>
              <a:t> and others Shortest path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30325" y="3255585"/>
            <a:ext cx="23968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Total 15 distances</a:t>
            </a:r>
          </a:p>
          <a:p>
            <a:r>
              <a:rPr lang="en-US" sz="2400" dirty="0" smtClean="0"/>
              <a:t>The inverse of 15 </a:t>
            </a:r>
          </a:p>
          <a:p>
            <a:r>
              <a:rPr lang="en-US" sz="2400" dirty="0" smtClean="0"/>
              <a:t>= (15)</a:t>
            </a:r>
            <a:r>
              <a:rPr lang="en-US" sz="2800" b="1" baseline="30000" dirty="0" smtClean="0"/>
              <a:t>-</a:t>
            </a:r>
            <a:r>
              <a:rPr lang="en-US" sz="2800" b="1" baseline="30000" dirty="0"/>
              <a:t>1</a:t>
            </a:r>
          </a:p>
          <a:p>
            <a:r>
              <a:rPr lang="en-US" sz="2400" dirty="0" smtClean="0"/>
              <a:t>= 0.067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0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Eisenvector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connection to a popular node means more than that to a loner</a:t>
            </a:r>
          </a:p>
          <a:p>
            <a:r>
              <a:rPr lang="en-US" dirty="0" smtClean="0"/>
              <a:t>Ed: 4 + 6 + 5 = 15</a:t>
            </a:r>
          </a:p>
          <a:p>
            <a:r>
              <a:rPr lang="en-US" dirty="0" smtClean="0"/>
              <a:t>Heather: 2 + 5 + 5 = 12</a:t>
            </a:r>
          </a:p>
          <a:p>
            <a:r>
              <a:rPr lang="en-US" dirty="0" smtClean="0"/>
              <a:t>So, Ed is more important …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67543"/>
            <a:ext cx="48502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8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2971800" cy="41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Network-level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efficient</a:t>
            </a:r>
          </a:p>
          <a:p>
            <a:r>
              <a:rPr lang="en-US" dirty="0" smtClean="0"/>
              <a:t>Average geodesic distance</a:t>
            </a:r>
          </a:p>
          <a:p>
            <a:r>
              <a:rPr lang="en-US" dirty="0" smtClean="0"/>
              <a:t>Graph density</a:t>
            </a:r>
          </a:p>
          <a:p>
            <a:r>
              <a:rPr lang="en-US" dirty="0" smtClean="0"/>
              <a:t>Modularity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explore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54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0389" y="3962400"/>
            <a:ext cx="42936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Definitions of overall graph metrics here …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55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963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3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 clique or complete graph: all nodes are directly connected.</a:t>
            </a:r>
          </a:p>
          <a:p>
            <a:r>
              <a:rPr lang="en-US" dirty="0" smtClean="0"/>
              <a:t>How connected a node’s neighbors are to one another</a:t>
            </a:r>
          </a:p>
          <a:p>
            <a:r>
              <a:rPr lang="en-US" dirty="0" smtClean="0"/>
              <a:t>Heather’s clustering coefficient?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36437"/>
            <a:ext cx="4316870" cy="4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010400" y="4267200"/>
            <a:ext cx="419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43800" y="3162300"/>
            <a:ext cx="838200" cy="228600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19950" y="3276600"/>
            <a:ext cx="1162050" cy="1899639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9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143000"/>
            <a:ext cx="845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What is clustering coefficient of </a:t>
            </a:r>
            <a:r>
              <a:rPr lang="en-US" sz="2800" b="1" dirty="0" smtClean="0"/>
              <a:t>Heather?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edges may there be between </a:t>
            </a:r>
            <a:r>
              <a:rPr lang="en-US" sz="2800" dirty="0" smtClean="0"/>
              <a:t>Heather’s </a:t>
            </a:r>
            <a:r>
              <a:rPr lang="en-US" sz="2800" dirty="0"/>
              <a:t>friends? 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edges are there between </a:t>
            </a:r>
            <a:r>
              <a:rPr lang="en-US" sz="2800" dirty="0" smtClean="0"/>
              <a:t>Heather’s </a:t>
            </a:r>
            <a:r>
              <a:rPr lang="en-US" sz="2800" dirty="0"/>
              <a:t>friends? 1 </a:t>
            </a:r>
            <a:r>
              <a:rPr lang="en-US" sz="2800" dirty="0" smtClean="0"/>
              <a:t>(Garth-Fernando)</a:t>
            </a:r>
          </a:p>
          <a:p>
            <a:endParaRPr lang="en-US" sz="2800" dirty="0"/>
          </a:p>
          <a:p>
            <a:r>
              <a:rPr lang="en-US" sz="2800" b="1" dirty="0"/>
              <a:t>Clustering coefficient: </a:t>
            </a:r>
            <a:r>
              <a:rPr lang="en-US" sz="2800" b="1" dirty="0" smtClean="0"/>
              <a:t>1/3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262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Network &amp; </a:t>
            </a:r>
            <a:br>
              <a:rPr lang="en-US" dirty="0" smtClean="0"/>
            </a:br>
            <a:r>
              <a:rPr lang="en-US" dirty="0" smtClean="0"/>
              <a:t>Calculating Network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/>
          <a:lstStyle/>
          <a:p>
            <a:r>
              <a:rPr lang="en-US" dirty="0" smtClean="0"/>
              <a:t>Kite network example</a:t>
            </a:r>
          </a:p>
          <a:p>
            <a:r>
              <a:rPr lang="en-US" dirty="0" smtClean="0"/>
              <a:t>Vertex (node)</a:t>
            </a:r>
          </a:p>
          <a:p>
            <a:r>
              <a:rPr lang="en-US" dirty="0" smtClean="0"/>
              <a:t>Edge (connection)</a:t>
            </a:r>
          </a:p>
          <a:p>
            <a:pPr lvl="1"/>
            <a:r>
              <a:rPr lang="en-US" dirty="0" smtClean="0"/>
              <a:t>Directed edges (</a:t>
            </a:r>
            <a:r>
              <a:rPr lang="en-US" b="1" dirty="0" smtClean="0"/>
              <a:t>w/ arrows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sender and receiver must be clearly distinguished</a:t>
            </a:r>
          </a:p>
          <a:p>
            <a:pPr lvl="1"/>
            <a:r>
              <a:rPr lang="en-US" dirty="0" smtClean="0"/>
              <a:t>Undirected edges (</a:t>
            </a:r>
            <a:r>
              <a:rPr lang="en-US" b="1" dirty="0" smtClean="0"/>
              <a:t>no arrows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simply representing connection (or relationship)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1828800" cy="482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4553" y="6429546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Kite.xlsx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8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3048000" cy="425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828800"/>
            <a:ext cx="83629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981200"/>
            <a:ext cx="83629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geodesic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Geodesic distance: distance (or number of edges) between nodes</a:t>
            </a:r>
          </a:p>
          <a:p>
            <a:r>
              <a:rPr lang="en-US" dirty="0" smtClean="0"/>
              <a:t>AGD: Average of all geodesic distances</a:t>
            </a:r>
          </a:p>
          <a:p>
            <a:r>
              <a:rPr lang="en-US" dirty="0" smtClean="0"/>
              <a:t>Low AGD </a:t>
            </a:r>
            <a:r>
              <a:rPr lang="en-US" dirty="0" smtClean="0">
                <a:sym typeface="Wingdings" panose="05000000000000000000" pitchFamily="2" charset="2"/>
              </a:rPr>
              <a:t> nodes are directly connected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High AGD  nodes are not knowing each other directly (but may be through their friends)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5943600" cy="64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934200" y="52578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934200" y="57150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07518" y="6096000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Small-world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0 and 1</a:t>
            </a:r>
          </a:p>
          <a:p>
            <a:pPr lvl="1"/>
            <a:r>
              <a:rPr lang="en-US" dirty="0" smtClean="0"/>
              <a:t>How connected are nodes in a network?</a:t>
            </a:r>
          </a:p>
          <a:p>
            <a:r>
              <a:rPr lang="en-US" dirty="0" smtClean="0"/>
              <a:t>18 actual edges &amp; 45 possible edges … So graph density is 0.4</a:t>
            </a:r>
          </a:p>
          <a:p>
            <a:pPr lvl="1"/>
            <a:r>
              <a:rPr lang="en-US" dirty="0" smtClean="0"/>
              <a:t>0.8 would mean “very </a:t>
            </a:r>
            <a:r>
              <a:rPr lang="en-US" b="1" dirty="0" smtClean="0"/>
              <a:t>dense</a:t>
            </a:r>
            <a:r>
              <a:rPr lang="en-US" dirty="0" smtClean="0"/>
              <a:t> graph” </a:t>
            </a:r>
          </a:p>
          <a:p>
            <a:pPr lvl="1"/>
            <a:r>
              <a:rPr lang="en-US" dirty="0" smtClean="0"/>
              <a:t>0.1 would mean “very </a:t>
            </a:r>
            <a:r>
              <a:rPr lang="en-US" b="1" dirty="0" smtClean="0"/>
              <a:t>sparse</a:t>
            </a:r>
            <a:r>
              <a:rPr lang="en-US" dirty="0" smtClean="0"/>
              <a:t> graph”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2420"/>
              </p:ext>
            </p:extLst>
          </p:nvPr>
        </p:nvGraphicFramePr>
        <p:xfrm>
          <a:off x="914400" y="6019800"/>
          <a:ext cx="6858000" cy="506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Node1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Total </a:t>
                      </a:r>
                      <a:r>
                        <a:rPr lang="en-US" sz="1600" b="1" u="none" strike="noStrike" dirty="0">
                          <a:effectLst/>
                        </a:rPr>
                        <a:t>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1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144962"/>
          </a:xfrm>
        </p:spPr>
        <p:txBody>
          <a:bodyPr>
            <a:normAutofit/>
          </a:bodyPr>
          <a:lstStyle/>
          <a:p>
            <a:r>
              <a:rPr lang="en-US" dirty="0" smtClean="0"/>
              <a:t>Advanced Topic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Clustering &amp; Grouping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or Modularity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5968" y="1371600"/>
            <a:ext cx="8229600" cy="4525963"/>
          </a:xfrm>
        </p:spPr>
        <p:txBody>
          <a:bodyPr/>
          <a:lstStyle/>
          <a:p>
            <a:r>
              <a:rPr lang="en-US" dirty="0" smtClean="0"/>
              <a:t>Networks contain sub-networks (clusters or modules)</a:t>
            </a:r>
          </a:p>
          <a:p>
            <a:r>
              <a:rPr lang="en-US" dirty="0" smtClean="0"/>
              <a:t>Networks are hierarchical</a:t>
            </a:r>
          </a:p>
          <a:p>
            <a:r>
              <a:rPr lang="en-US" dirty="0" smtClean="0"/>
              <a:t>A cluster is a group of nodes with tight 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1000"/>
            <a:ext cx="7848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00012"/>
            <a:ext cx="61150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81000"/>
            <a:ext cx="8324850" cy="60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3825"/>
            <a:ext cx="3609975" cy="1933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276600"/>
            <a:ext cx="3038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81000"/>
            <a:ext cx="8324850" cy="6096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191000" y="762000"/>
            <a:ext cx="4724400" cy="37338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938"/>
            <a:ext cx="3810000" cy="41183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0055" y="4038600"/>
            <a:ext cx="3293745" cy="25146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Visualizing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295400"/>
            <a:ext cx="58769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48400" y="5410200"/>
            <a:ext cx="1573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Directed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6248400"/>
            <a:ext cx="250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email network</a:t>
            </a:r>
          </a:p>
          <a:p>
            <a:r>
              <a:rPr lang="en-US" dirty="0" smtClean="0"/>
              <a:t>Twitter follower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429000" cy="4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23" y="2895600"/>
            <a:ext cx="540008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124200" y="50292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5410200"/>
            <a:ext cx="40142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This puts clusters of nodes in its own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33375"/>
            <a:ext cx="8305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219200"/>
            <a:ext cx="7772400" cy="4549775"/>
          </a:xfrm>
        </p:spPr>
        <p:txBody>
          <a:bodyPr/>
          <a:lstStyle/>
          <a:p>
            <a:r>
              <a:rPr lang="en-US" dirty="0" smtClean="0"/>
              <a:t>An Example of clustering analysis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2007 senate voting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6934200" cy="533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640080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Senate.xlsx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0"/>
            <a:ext cx="19050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Open another instance of </a:t>
            </a:r>
            <a:r>
              <a:rPr lang="en-US" b="1" dirty="0" err="1" smtClean="0"/>
              <a:t>NodeXL</a:t>
            </a:r>
            <a:r>
              <a:rPr lang="en-US" b="1" dirty="0" smtClean="0"/>
              <a:t> for this new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5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010400" cy="316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392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Senators Akaka (D, Hawaii) and Allard (R, Colorado) voted the same 84 times (35% of the time)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Senators Akaka and Baucus (D. Montana) voted the same 208 times (85%)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Two democrats are “closer” than with a republican …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467600" y="1338943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550545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1" y="457200"/>
            <a:ext cx="274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Network looks like this 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Every senator may have voted the same with every other senator at least once</a:t>
            </a:r>
          </a:p>
          <a:p>
            <a:endParaRPr lang="en-US" sz="2400" dirty="0"/>
          </a:p>
          <a:p>
            <a:r>
              <a:rPr lang="en-US" sz="2400" dirty="0" smtClean="0"/>
              <a:t>So … let’s try something else to draw meaningful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3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5867400" cy="500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759210"/>
            <a:ext cx="748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Let’s see the edges of those who voted the same over 65% of the time</a:t>
            </a:r>
          </a:p>
          <a:p>
            <a:r>
              <a:rPr lang="en-US" sz="2000" dirty="0" smtClean="0"/>
              <a:t>Do not show the rest below 65% of the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02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" y="152400"/>
            <a:ext cx="897255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9800" y="3505200"/>
            <a:ext cx="13147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Bi-partisan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508171" cy="519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867400"/>
            <a:ext cx="748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Let’s see the edges of those who voted the same over 65% of the time</a:t>
            </a:r>
          </a:p>
          <a:p>
            <a:r>
              <a:rPr lang="en-US" sz="2000" dirty="0" smtClean="0"/>
              <a:t>Do not show the rest below 65% of the time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2133600"/>
            <a:ext cx="2460607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Edge opacity improves the appearance of dense graphs: </a:t>
            </a:r>
            <a:r>
              <a:rPr lang="en-US" sz="2000" dirty="0"/>
              <a:t>Change it to something smaller than the default value of 10 and all the edges will become </a:t>
            </a:r>
            <a:r>
              <a:rPr lang="en-US" sz="2000" dirty="0" smtClean="0"/>
              <a:t>semitransparent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413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28600"/>
            <a:ext cx="8953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685800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 look more transparent</a:t>
            </a:r>
          </a:p>
          <a:p>
            <a:r>
              <a:rPr lang="en-US" dirty="0" smtClean="0"/>
              <a:t>Better appearance!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81000"/>
            <a:ext cx="571573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8400" y="5410200"/>
            <a:ext cx="182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Undirected graph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9800" y="5943600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friendship network</a:t>
            </a:r>
          </a:p>
          <a:p>
            <a:r>
              <a:rPr lang="en-US" dirty="0" smtClean="0"/>
              <a:t>Co-authorship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6096000" cy="618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"/>
            <a:ext cx="6805613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400" y="5105400"/>
            <a:ext cx="20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see clusters?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800"/>
            <a:ext cx="5186362" cy="633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6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85725"/>
            <a:ext cx="586740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9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 “Group by Cluster” in Analysis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9852"/>
            <a:ext cx="46577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24100"/>
            <a:ext cx="3124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34985"/>
            <a:ext cx="2895600" cy="412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8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69829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7205" y="74635"/>
            <a:ext cx="18523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Refresh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5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Les </a:t>
            </a:r>
            <a:r>
              <a:rPr lang="en-US" i="1" dirty="0" err="1" smtClean="0"/>
              <a:t>Miserables</a:t>
            </a:r>
            <a:r>
              <a:rPr lang="en-US" i="1" dirty="0" smtClean="0"/>
              <a:t> movie dataset</a:t>
            </a:r>
          </a:p>
          <a:p>
            <a:r>
              <a:rPr lang="en-US" i="1" dirty="0" smtClean="0"/>
              <a:t>Network analytics of actors/actresses of the movie</a:t>
            </a:r>
          </a:p>
          <a:p>
            <a:r>
              <a:rPr lang="en-US" i="1" dirty="0" smtClean="0"/>
              <a:t>Goal: To master network analytics techniques &amp; tools</a:t>
            </a:r>
          </a:p>
          <a:p>
            <a:r>
              <a:rPr lang="en-US" i="1" dirty="0" smtClean="0"/>
              <a:t>Finding out who is influential</a:t>
            </a:r>
          </a:p>
          <a:p>
            <a:r>
              <a:rPr lang="en-US" i="1" dirty="0" smtClean="0"/>
              <a:t>Finding out how people are connected to each other?</a:t>
            </a:r>
          </a:p>
          <a:p>
            <a:r>
              <a:rPr lang="en-US" i="1" dirty="0" smtClean="0"/>
              <a:t>Finding out what clusters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94" y="21771"/>
            <a:ext cx="8229600" cy="587829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Example: Les </a:t>
            </a:r>
            <a:r>
              <a:rPr lang="en-US" sz="3200" i="1" dirty="0" err="1" smtClean="0"/>
              <a:t>Miserables</a:t>
            </a:r>
            <a:endParaRPr lang="en-US" sz="3200" i="1" dirty="0"/>
          </a:p>
        </p:txBody>
      </p:sp>
      <p:pic>
        <p:nvPicPr>
          <p:cNvPr id="4" name="YmvHzCLP6u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533400"/>
            <a:ext cx="9211733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048" y="6629400"/>
            <a:ext cx="9070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www.youtube.com/watch?feature=player_embedded&amp;v=YmvHzCLP6ug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Les </a:t>
            </a:r>
            <a:r>
              <a:rPr lang="en-US" i="1" dirty="0" err="1" smtClean="0"/>
              <a:t>Miserables</a:t>
            </a:r>
            <a:r>
              <a:rPr lang="en-US" i="1" dirty="0" smtClean="0"/>
              <a:t> </a:t>
            </a:r>
            <a:br>
              <a:rPr lang="en-US" i="1" dirty="0" smtClean="0"/>
            </a:br>
            <a:r>
              <a:rPr lang="en-US" i="1" dirty="0" smtClean="0"/>
              <a:t>Co-Appearance Network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dirty="0" smtClean="0"/>
              <a:t>Connecting characters who appear together in a scene in the book</a:t>
            </a:r>
          </a:p>
          <a:p>
            <a:r>
              <a:rPr lang="en-US" dirty="0" smtClean="0"/>
              <a:t>Who do you think are important characters in the book?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76400"/>
            <a:ext cx="22479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5867400" cy="2390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800" y="6581001"/>
            <a:ext cx="3526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http://www.imdb.com/title/tt1707386/fullcredits/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9000" y="0"/>
            <a:ext cx="19050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Open another instance of </a:t>
            </a:r>
            <a:r>
              <a:rPr lang="en-US" b="1" dirty="0" err="1" smtClean="0"/>
              <a:t>NodeXL</a:t>
            </a:r>
            <a:r>
              <a:rPr lang="en-US" b="1" dirty="0" smtClean="0"/>
              <a:t> for this new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6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4147794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3024" y="62484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http://www.imdb.com/title/tt1707386/fullcredits/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305300" cy="676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1-degree “</a:t>
            </a:r>
            <a:r>
              <a:rPr lang="en-US" dirty="0" err="1" smtClean="0"/>
              <a:t>Ecocentric</a:t>
            </a:r>
            <a:r>
              <a:rPr lang="en-US" dirty="0" smtClean="0"/>
              <a:t>” network</a:t>
            </a:r>
          </a:p>
          <a:p>
            <a:pPr lvl="1"/>
            <a:r>
              <a:rPr lang="en-US" dirty="0" smtClean="0"/>
              <a:t>A network of your personal </a:t>
            </a:r>
            <a:r>
              <a:rPr lang="en-US" dirty="0" err="1" smtClean="0"/>
              <a:t>facebook</a:t>
            </a:r>
            <a:r>
              <a:rPr lang="en-US" dirty="0" smtClean="0"/>
              <a:t> friends</a:t>
            </a:r>
          </a:p>
          <a:p>
            <a:pPr lvl="1"/>
            <a:r>
              <a:rPr lang="en-US" dirty="0" smtClean="0"/>
              <a:t>You are in the center and others are connected to you</a:t>
            </a:r>
          </a:p>
          <a:p>
            <a:r>
              <a:rPr lang="en-US" dirty="0" smtClean="0"/>
              <a:t>1.5 degree</a:t>
            </a:r>
          </a:p>
          <a:p>
            <a:pPr lvl="1"/>
            <a:r>
              <a:rPr lang="en-US" dirty="0" smtClean="0"/>
              <a:t>1 degree network + connections between your friends (everyone is connected to you)</a:t>
            </a:r>
          </a:p>
          <a:p>
            <a:r>
              <a:rPr lang="en-US" dirty="0" smtClean="0"/>
              <a:t>2 degree</a:t>
            </a:r>
          </a:p>
          <a:p>
            <a:pPr lvl="1"/>
            <a:r>
              <a:rPr lang="en-US" dirty="0" smtClean="0"/>
              <a:t>1.5 degree network + friends of your friends (some of them are not connected to you)</a:t>
            </a:r>
          </a:p>
          <a:p>
            <a:r>
              <a:rPr lang="en-US" dirty="0" smtClean="0"/>
              <a:t>Full or complete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752600"/>
            <a:ext cx="2514600" cy="22098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304799"/>
            <a:ext cx="1973319" cy="180563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3825"/>
            <a:ext cx="74295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Edge Weight as Edge Width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4876800" cy="415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7543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3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68263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6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Les </a:t>
            </a:r>
            <a:r>
              <a:rPr lang="en-US" i="1" dirty="0" err="1"/>
              <a:t>Miserables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4648200" cy="535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553200" y="5943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553200" y="6400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07518" y="5410200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Small-world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14400"/>
            <a:ext cx="3581400" cy="56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6094" y="21771"/>
            <a:ext cx="8229600" cy="587829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Les </a:t>
            </a:r>
            <a:r>
              <a:rPr lang="en-US" sz="3200" i="1" dirty="0" err="1" smtClean="0"/>
              <a:t>Miserables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8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439"/>
            <a:ext cx="8839200" cy="67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2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3999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11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680846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Gavroche</a:t>
            </a:r>
            <a:r>
              <a:rPr lang="en-US" sz="2000" dirty="0" smtClean="0"/>
              <a:t> - highest Eigenvector centrality (0.318)</a:t>
            </a:r>
          </a:p>
          <a:p>
            <a:r>
              <a:rPr lang="en-US" sz="2000" dirty="0" smtClean="0"/>
              <a:t>	A young street urchin who acts as an unofficial courier </a:t>
            </a:r>
          </a:p>
          <a:p>
            <a:r>
              <a:rPr lang="en-US" sz="2000" dirty="0" smtClean="0"/>
              <a:t>	linking many other characters together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730514"/>
            <a:ext cx="773525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Myriel</a:t>
            </a:r>
            <a:r>
              <a:rPr lang="en-US" sz="2000" dirty="0" smtClean="0"/>
              <a:t> (priest) – a relatively low degree, but high betweenness centrality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            He is the only link to seven other nodes		 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919948"/>
            <a:ext cx="7735259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A group of student rebels shows the high Clustering Coefficient of 0.927</a:t>
            </a:r>
          </a:p>
          <a:p>
            <a:r>
              <a:rPr lang="en-US" sz="2000" dirty="0" smtClean="0"/>
              <a:t>(forming a dense cluster)</a:t>
            </a:r>
          </a:p>
          <a:p>
            <a:endParaRPr lang="en-US" sz="2000" dirty="0" smtClean="0"/>
          </a:p>
          <a:p>
            <a:r>
              <a:rPr lang="en-US" sz="2000" dirty="0" smtClean="0"/>
              <a:t>Student rebels rarely show up with characters other than themselves </a:t>
            </a:r>
          </a:p>
          <a:p>
            <a:endParaRPr lang="en-US" sz="2000" dirty="0"/>
          </a:p>
          <a:p>
            <a:r>
              <a:rPr lang="en-US" sz="2000" dirty="0" smtClean="0"/>
              <a:t>Marius is the clear exception, which is what drives his high degree and betweenness centrality</a:t>
            </a:r>
          </a:p>
          <a:p>
            <a:endParaRPr lang="en-US" sz="2000" dirty="0"/>
          </a:p>
          <a:p>
            <a:r>
              <a:rPr lang="en-US" sz="2000" dirty="0" err="1" smtClean="0"/>
              <a:t>Gavroche’s</a:t>
            </a:r>
            <a:r>
              <a:rPr lang="en-US" sz="2000" dirty="0" smtClean="0"/>
              <a:t> direct connection to the student group and other key characters is also what drives his high Eigenvector Centrality 	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7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81200" y="13716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9600" y="3048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609600" y="2438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3145971" y="2939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3145971" y="2438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10" name="Straight Connector 9"/>
          <p:cNvCxnSpPr>
            <a:stCxn id="4" idx="1"/>
            <a:endCxn id="5" idx="5"/>
          </p:cNvCxnSpPr>
          <p:nvPr/>
        </p:nvCxnSpPr>
        <p:spPr>
          <a:xfrm flipH="1" flipV="1">
            <a:off x="1455130" y="10202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7"/>
            <a:endCxn id="7" idx="3"/>
          </p:cNvCxnSpPr>
          <p:nvPr/>
        </p:nvCxnSpPr>
        <p:spPr>
          <a:xfrm flipV="1">
            <a:off x="2826730" y="10093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7"/>
          </p:cNvCxnSpPr>
          <p:nvPr/>
        </p:nvCxnSpPr>
        <p:spPr>
          <a:xfrm flipH="1">
            <a:off x="1455130" y="20870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8" idx="1"/>
          </p:cNvCxnSpPr>
          <p:nvPr/>
        </p:nvCxnSpPr>
        <p:spPr>
          <a:xfrm>
            <a:off x="2826730" y="20870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02829" y="46482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931229" y="3581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4931229" y="57150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7467600" y="35705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21" name="Oval 20"/>
          <p:cNvSpPr/>
          <p:nvPr/>
        </p:nvSpPr>
        <p:spPr>
          <a:xfrm>
            <a:off x="7467600" y="57150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22" name="Straight Connector 21"/>
          <p:cNvCxnSpPr>
            <a:stCxn id="17" idx="1"/>
            <a:endCxn id="18" idx="5"/>
          </p:cNvCxnSpPr>
          <p:nvPr/>
        </p:nvCxnSpPr>
        <p:spPr>
          <a:xfrm flipH="1" flipV="1">
            <a:off x="5776759" y="42968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7"/>
            <a:endCxn id="20" idx="3"/>
          </p:cNvCxnSpPr>
          <p:nvPr/>
        </p:nvCxnSpPr>
        <p:spPr>
          <a:xfrm flipV="1">
            <a:off x="7148359" y="42859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3"/>
            <a:endCxn id="19" idx="7"/>
          </p:cNvCxnSpPr>
          <p:nvPr/>
        </p:nvCxnSpPr>
        <p:spPr>
          <a:xfrm flipH="1">
            <a:off x="5776759" y="53636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5"/>
            <a:endCxn id="21" idx="1"/>
          </p:cNvCxnSpPr>
          <p:nvPr/>
        </p:nvCxnSpPr>
        <p:spPr>
          <a:xfrm>
            <a:off x="7148359" y="53636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4"/>
            <a:endCxn id="19" idx="0"/>
          </p:cNvCxnSpPr>
          <p:nvPr/>
        </p:nvCxnSpPr>
        <p:spPr>
          <a:xfrm>
            <a:off x="5426529" y="44196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6"/>
            <a:endCxn id="21" idx="2"/>
          </p:cNvCxnSpPr>
          <p:nvPr/>
        </p:nvCxnSpPr>
        <p:spPr>
          <a:xfrm>
            <a:off x="5921829" y="6134100"/>
            <a:ext cx="15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95400" y="3886200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1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41572" y="6368534"/>
            <a:ext cx="14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1.5 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4112" y="4343791"/>
            <a:ext cx="30741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1-degree “</a:t>
            </a:r>
            <a:r>
              <a:rPr lang="en-US" dirty="0" err="1"/>
              <a:t>Ecocentric</a:t>
            </a:r>
            <a:r>
              <a:rPr lang="en-US" dirty="0"/>
              <a:t>” network</a:t>
            </a:r>
          </a:p>
        </p:txBody>
      </p:sp>
    </p:spTree>
    <p:extLst>
      <p:ext uri="{BB962C8B-B14F-4D97-AF65-F5344CB8AC3E}">
        <p14:creationId xmlns:p14="http://schemas.microsoft.com/office/powerpoint/2010/main" val="35970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924800" cy="608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5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962400" y="28575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90800" y="17907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2590800" y="39243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5127171" y="17798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5127171" y="39243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8" name="Straight Connector 7"/>
          <p:cNvCxnSpPr>
            <a:stCxn id="3" idx="1"/>
            <a:endCxn id="4" idx="5"/>
          </p:cNvCxnSpPr>
          <p:nvPr/>
        </p:nvCxnSpPr>
        <p:spPr>
          <a:xfrm flipH="1" flipV="1">
            <a:off x="3436330" y="25061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7"/>
            <a:endCxn id="6" idx="3"/>
          </p:cNvCxnSpPr>
          <p:nvPr/>
        </p:nvCxnSpPr>
        <p:spPr>
          <a:xfrm flipV="1">
            <a:off x="4807930" y="24952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3"/>
            <a:endCxn id="5" idx="7"/>
          </p:cNvCxnSpPr>
          <p:nvPr/>
        </p:nvCxnSpPr>
        <p:spPr>
          <a:xfrm flipH="1">
            <a:off x="3436330" y="35729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" idx="5"/>
            <a:endCxn id="7" idx="1"/>
          </p:cNvCxnSpPr>
          <p:nvPr/>
        </p:nvCxnSpPr>
        <p:spPr>
          <a:xfrm>
            <a:off x="4807930" y="35729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3086100" y="26289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7" idx="2"/>
          </p:cNvCxnSpPr>
          <p:nvPr/>
        </p:nvCxnSpPr>
        <p:spPr>
          <a:xfrm>
            <a:off x="3581400" y="4343400"/>
            <a:ext cx="15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90800" y="57150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7" name="Oval 16"/>
          <p:cNvSpPr/>
          <p:nvPr/>
        </p:nvSpPr>
        <p:spPr>
          <a:xfrm>
            <a:off x="304800" y="4047052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7086600" y="19050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6896100" y="1524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21" name="Straight Connector 20"/>
          <p:cNvCxnSpPr>
            <a:stCxn id="6" idx="7"/>
            <a:endCxn id="19" idx="3"/>
          </p:cNvCxnSpPr>
          <p:nvPr/>
        </p:nvCxnSpPr>
        <p:spPr>
          <a:xfrm flipV="1">
            <a:off x="5972701" y="867848"/>
            <a:ext cx="1068469" cy="1034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6"/>
            <a:endCxn id="18" idx="2"/>
          </p:cNvCxnSpPr>
          <p:nvPr/>
        </p:nvCxnSpPr>
        <p:spPr>
          <a:xfrm>
            <a:off x="6117771" y="2198914"/>
            <a:ext cx="968829" cy="125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2"/>
            <a:endCxn id="17" idx="6"/>
          </p:cNvCxnSpPr>
          <p:nvPr/>
        </p:nvCxnSpPr>
        <p:spPr>
          <a:xfrm flipH="1">
            <a:off x="1295400" y="4343400"/>
            <a:ext cx="1295400" cy="12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4"/>
            <a:endCxn id="16" idx="0"/>
          </p:cNvCxnSpPr>
          <p:nvPr/>
        </p:nvCxnSpPr>
        <p:spPr>
          <a:xfrm>
            <a:off x="3086100" y="4762500"/>
            <a:ext cx="0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2600" y="6019800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2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Second, Calculating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kinds of metrics</a:t>
            </a:r>
          </a:p>
          <a:p>
            <a:pPr lvl="1"/>
            <a:r>
              <a:rPr lang="en-US" dirty="0" smtClean="0"/>
              <a:t>1. Vertex or node-level metrics</a:t>
            </a:r>
          </a:p>
          <a:p>
            <a:pPr lvl="1"/>
            <a:r>
              <a:rPr lang="en-US" dirty="0" smtClean="0"/>
              <a:t>2. Group or network-level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4479</TotalTime>
  <Words>1205</Words>
  <Application>Microsoft Macintosh PowerPoint</Application>
  <PresentationFormat>On-screen Show (4:3)</PresentationFormat>
  <Paragraphs>261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</vt:lpstr>
      <vt:lpstr>Arial Unicode MS</vt:lpstr>
      <vt:lpstr>Calibri</vt:lpstr>
      <vt:lpstr>Courier New</vt:lpstr>
      <vt:lpstr>Wingdings</vt:lpstr>
      <vt:lpstr>Office Theme</vt:lpstr>
      <vt:lpstr>NodeXL Installation</vt:lpstr>
      <vt:lpstr>NodeXL Tutorials</vt:lpstr>
      <vt:lpstr>Visualizing Network &amp;  Calculating Network Metrics</vt:lpstr>
      <vt:lpstr>First, Visualizing</vt:lpstr>
      <vt:lpstr>PowerPoint Presentation</vt:lpstr>
      <vt:lpstr>Types of networks</vt:lpstr>
      <vt:lpstr>PowerPoint Presentation</vt:lpstr>
      <vt:lpstr>PowerPoint Presentation</vt:lpstr>
      <vt:lpstr>Second, Calculating Metrics</vt:lpstr>
      <vt:lpstr>PowerPoint Presentation</vt:lpstr>
      <vt:lpstr>PowerPoint Presentation</vt:lpstr>
      <vt:lpstr>1. Node-level metrics</vt:lpstr>
      <vt:lpstr>Degree</vt:lpstr>
      <vt:lpstr>PowerPoint Presentation</vt:lpstr>
      <vt:lpstr>Betweenness centrality</vt:lpstr>
      <vt:lpstr>PowerPoint Presentation</vt:lpstr>
      <vt:lpstr>PowerPoint Presentation</vt:lpstr>
      <vt:lpstr>Betweenness centrality</vt:lpstr>
      <vt:lpstr>PowerPoint Presentation</vt:lpstr>
      <vt:lpstr>PowerPoint Presentation</vt:lpstr>
      <vt:lpstr>Closeness centrality</vt:lpstr>
      <vt:lpstr>PowerPoint Presentation</vt:lpstr>
      <vt:lpstr>Eisenvector Centrality</vt:lpstr>
      <vt:lpstr>PowerPoint Presentation</vt:lpstr>
      <vt:lpstr>2. Network-level metrics</vt:lpstr>
      <vt:lpstr>You can explore more</vt:lpstr>
      <vt:lpstr>PowerPoint Presentation</vt:lpstr>
      <vt:lpstr>Clustering coefficient</vt:lpstr>
      <vt:lpstr>PowerPoint Presentation</vt:lpstr>
      <vt:lpstr>PowerPoint Presentation</vt:lpstr>
      <vt:lpstr>Quiz</vt:lpstr>
      <vt:lpstr>Average geodesic distance</vt:lpstr>
      <vt:lpstr>PowerPoint Presentation</vt:lpstr>
      <vt:lpstr>Graph density</vt:lpstr>
      <vt:lpstr>Advanced Topic  Clustering &amp; Grouping </vt:lpstr>
      <vt:lpstr>Clustering or Modularity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of clustering analysis   The 2007 senate voting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HW</vt:lpstr>
      <vt:lpstr>Example: Les Miserables</vt:lpstr>
      <vt:lpstr>Les Miserables  Co-Appearance Network</vt:lpstr>
      <vt:lpstr>PowerPoint Presentation</vt:lpstr>
      <vt:lpstr>PowerPoint Presentation</vt:lpstr>
      <vt:lpstr>PowerPoint Presentation</vt:lpstr>
      <vt:lpstr>Using Edge Weight as Edge Width</vt:lpstr>
      <vt:lpstr>PowerPoint Presentation</vt:lpstr>
      <vt:lpstr>PowerPoint Presentation</vt:lpstr>
      <vt:lpstr>Example: Les Miserables</vt:lpstr>
      <vt:lpstr>Les Miserables</vt:lpstr>
      <vt:lpstr>PowerPoint Presentation</vt:lpstr>
      <vt:lpstr>PowerPoint Presentation</vt:lpstr>
      <vt:lpstr>PowerPoint Presentation</vt:lpstr>
      <vt:lpstr>PowerPoint Presentation</vt:lpstr>
    </vt:vector>
  </TitlesOfParts>
  <Company>College of Business Administration</Company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 using NodeXL</dc:title>
  <dc:creator>B. Chae</dc:creator>
  <cp:lastModifiedBy>Ting Lin</cp:lastModifiedBy>
  <cp:revision>102</cp:revision>
  <dcterms:created xsi:type="dcterms:W3CDTF">2013-11-13T20:53:49Z</dcterms:created>
  <dcterms:modified xsi:type="dcterms:W3CDTF">2017-10-31T17:28:14Z</dcterms:modified>
</cp:coreProperties>
</file>